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Source Sans Pro" panose="020B0503030403020204" pitchFamily="34" charset="0"/>
      <p:regular r:id="rId8"/>
      <p:bold r:id="rId9"/>
      <p:italic r:id="rId10"/>
      <p:boldItalic r:id="rId11"/>
    </p:embeddedFont>
  </p:embeddedFontLst>
  <p:defaultTextStyle>
    <a:defPPr>
      <a:defRPr lang="en-OM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58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7"/>
    <p:restoredTop sz="94610"/>
  </p:normalViewPr>
  <p:slideViewPr>
    <p:cSldViewPr snapToGrid="0" snapToObjects="1">
      <p:cViewPr>
        <p:scale>
          <a:sx n="94" d="100"/>
          <a:sy n="94" d="100"/>
        </p:scale>
        <p:origin x="57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2184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A471E-A99D-6DF5-6618-96CE98FEF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BA58F9-5A10-1B75-F790-C03737FFE3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252CB0-F396-2436-9665-8AEEE0A03C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E0B64-A7B9-4BB1-8187-838AB17FDB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86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apnews.com/article/ghana-fashion-waste-clothing-pollution-0809f25605722a53658bf21d7d9b1548" TargetMode="External"/><Relationship Id="rId3" Type="http://schemas.openxmlformats.org/officeDocument/2006/relationships/hyperlink" Target="https://www.ecowatch.com/discarded-clothing-uk-ghana-protected-wetland.html?utm_source=chatgpt.com" TargetMode="External"/><Relationship Id="rId7" Type="http://schemas.openxmlformats.org/officeDocument/2006/relationships/hyperlink" Target="https://www.theguardian.com/world/2025/jun/18/discarded-clothes-from-uk-brands-dumped-in-protected-ghana-wetlands?utm_source=chatgpt.co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theguardian.com/global-development/2025/feb/24/ghana-clothes-market-fire-kantamanto-rebuild?utm_source=chatgpt.com" TargetMode="External"/><Relationship Id="rId5" Type="http://schemas.openxmlformats.org/officeDocument/2006/relationships/hyperlink" Target="https://www.unep.org/news-and-stories/press-release/unep-and-un-climate-change-provide-fashion-communicators-practical?utm_source=chatgpt.com" TargetMode="External"/><Relationship Id="rId4" Type="http://schemas.openxmlformats.org/officeDocument/2006/relationships/hyperlink" Target="https://earth.org/marginalised-groups-are-disproportionately-affected-by-climate-change/?utm_source=chatgpt.com" TargetMode="External"/><Relationship Id="rId9" Type="http://schemas.openxmlformats.org/officeDocument/2006/relationships/hyperlink" Target="https://www.voguebusiness.com/story/sustainability/what-the-kantamanto-market-fire-means-for-sustainable-fashion?utm_source=chatgpt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62801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By: </a:t>
            </a:r>
          </a:p>
          <a:p>
            <a:pPr marL="342900" indent="-342900" algn="l">
              <a:lnSpc>
                <a:spcPts val="2850"/>
              </a:lnSpc>
              <a:buFontTx/>
              <a:buChar char="-"/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AL YAMAN AL-NAABI</a:t>
            </a:r>
          </a:p>
          <a:p>
            <a:pPr marL="342900" indent="-342900" algn="l">
              <a:lnSpc>
                <a:spcPts val="2850"/>
              </a:lnSpc>
              <a:buFontTx/>
              <a:buChar char="-"/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JIA MIN TAN </a:t>
            </a:r>
          </a:p>
          <a:p>
            <a:pPr marL="342900" indent="-342900" algn="l">
              <a:lnSpc>
                <a:spcPts val="2850"/>
              </a:lnSpc>
              <a:buFontTx/>
              <a:buChar char="-"/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KATE MCHUGH</a:t>
            </a:r>
          </a:p>
          <a:p>
            <a:pPr marL="342900" indent="-342900" algn="l">
              <a:lnSpc>
                <a:spcPts val="2850"/>
              </a:lnSpc>
              <a:buFontTx/>
              <a:buChar char="-"/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MALCOLM MACLEOD</a:t>
            </a:r>
          </a:p>
          <a:p>
            <a:pPr marL="342900" indent="-342900" algn="l">
              <a:lnSpc>
                <a:spcPts val="2850"/>
              </a:lnSpc>
              <a:buFontTx/>
              <a:buChar char="-"/>
            </a:pPr>
            <a:endParaRPr lang="en-US" sz="24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FB39338-A577-8968-794C-4FFF536FE618}"/>
              </a:ext>
            </a:extLst>
          </p:cNvPr>
          <p:cNvGrpSpPr/>
          <p:nvPr/>
        </p:nvGrpSpPr>
        <p:grpSpPr>
          <a:xfrm>
            <a:off x="0" y="0"/>
            <a:ext cx="5486490" cy="32917924"/>
            <a:chOff x="-90" y="-25152347"/>
            <a:chExt cx="5486490" cy="3291792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B5EB1F9-C91A-561D-FBE7-A40B3E611DA9}"/>
                </a:ext>
              </a:extLst>
            </p:cNvPr>
            <p:cNvGrpSpPr/>
            <p:nvPr/>
          </p:nvGrpSpPr>
          <p:grpSpPr>
            <a:xfrm>
              <a:off x="0" y="-464023"/>
              <a:ext cx="5486400" cy="8229600"/>
              <a:chOff x="0" y="0"/>
              <a:chExt cx="5486400" cy="8229600"/>
            </a:xfrm>
          </p:grpSpPr>
          <p:pic>
            <p:nvPicPr>
              <p:cNvPr id="20" name="Image 0" descr="preencoded.png">
                <a:extLst>
                  <a:ext uri="{FF2B5EF4-FFF2-40B4-BE49-F238E27FC236}">
                    <a16:creationId xmlns:a16="http://schemas.microsoft.com/office/drawing/2014/main" id="{F260DA58-DE23-597F-BE3B-AD7639AE23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5486400" cy="8229600"/>
              </a:xfrm>
              <a:prstGeom prst="rect">
                <a:avLst/>
              </a:prstGeom>
            </p:spPr>
          </p:pic>
          <p:pic>
            <p:nvPicPr>
              <p:cNvPr id="21" name="Image 1" descr="preencoded.png">
                <a:extLst>
                  <a:ext uri="{FF2B5EF4-FFF2-40B4-BE49-F238E27FC236}">
                    <a16:creationId xmlns:a16="http://schemas.microsoft.com/office/drawing/2014/main" id="{EAB095D5-BCBE-EC5C-B72B-EF4539D365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3488" y="2731175"/>
                <a:ext cx="4919305" cy="2767132"/>
              </a:xfrm>
              <a:prstGeom prst="rect">
                <a:avLst/>
              </a:prstGeom>
            </p:spPr>
          </p:pic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E91AB9FC-8789-9155-11BC-29E5A75D6BC8}"/>
                </a:ext>
              </a:extLst>
            </p:cNvPr>
            <p:cNvGrpSpPr/>
            <p:nvPr/>
          </p:nvGrpSpPr>
          <p:grpSpPr>
            <a:xfrm>
              <a:off x="-90" y="-25152347"/>
              <a:ext cx="5486460" cy="24688562"/>
              <a:chOff x="-283667" y="-17067126"/>
              <a:chExt cx="5486460" cy="24688562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1857DA4-A540-CCD5-161D-D5E4A51534CD}"/>
                  </a:ext>
                </a:extLst>
              </p:cNvPr>
              <p:cNvGrpSpPr/>
              <p:nvPr/>
            </p:nvGrpSpPr>
            <p:grpSpPr>
              <a:xfrm>
                <a:off x="-283667" y="-608164"/>
                <a:ext cx="5486400" cy="8229600"/>
                <a:chOff x="0" y="0"/>
                <a:chExt cx="5486400" cy="8229600"/>
              </a:xfrm>
            </p:grpSpPr>
            <p:pic>
              <p:nvPicPr>
                <p:cNvPr id="18" name="Image 0" descr="preencoded.png">
                  <a:extLst>
                    <a:ext uri="{FF2B5EF4-FFF2-40B4-BE49-F238E27FC236}">
                      <a16:creationId xmlns:a16="http://schemas.microsoft.com/office/drawing/2014/main" id="{53E89903-4AE8-D1D7-5C43-38D18E55B6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0" y="0"/>
                  <a:ext cx="5486400" cy="8229600"/>
                </a:xfrm>
                <a:prstGeom prst="rect">
                  <a:avLst/>
                </a:prstGeom>
              </p:spPr>
            </p:pic>
            <p:pic>
              <p:nvPicPr>
                <p:cNvPr id="19" name="Image 1" descr="preencoded.png">
                  <a:extLst>
                    <a:ext uri="{FF2B5EF4-FFF2-40B4-BE49-F238E27FC236}">
                      <a16:creationId xmlns:a16="http://schemas.microsoft.com/office/drawing/2014/main" id="{11454798-AFF7-FF54-A147-DE2E58CCA8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607" y="2577465"/>
                  <a:ext cx="4919186" cy="3074551"/>
                </a:xfrm>
                <a:prstGeom prst="rect">
                  <a:avLst/>
                </a:prstGeom>
              </p:spPr>
            </p:pic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B823C16-AC57-DE2F-D983-121604F22230}"/>
                  </a:ext>
                </a:extLst>
              </p:cNvPr>
              <p:cNvGrpSpPr/>
              <p:nvPr/>
            </p:nvGrpSpPr>
            <p:grpSpPr>
              <a:xfrm>
                <a:off x="-283607" y="-17067126"/>
                <a:ext cx="5486400" cy="16459081"/>
                <a:chOff x="-283607" y="-8968154"/>
                <a:chExt cx="5486400" cy="16459081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C9F894A1-27EB-375E-A4BB-B5AA54EDDC93}"/>
                    </a:ext>
                  </a:extLst>
                </p:cNvPr>
                <p:cNvGrpSpPr/>
                <p:nvPr/>
              </p:nvGrpSpPr>
              <p:grpSpPr>
                <a:xfrm>
                  <a:off x="-283607" y="-738673"/>
                  <a:ext cx="5486400" cy="8229600"/>
                  <a:chOff x="0" y="0"/>
                  <a:chExt cx="5486400" cy="8229600"/>
                </a:xfrm>
              </p:grpSpPr>
              <p:pic>
                <p:nvPicPr>
                  <p:cNvPr id="16" name="Image 0" descr="preencoded.png">
                    <a:extLst>
                      <a:ext uri="{FF2B5EF4-FFF2-40B4-BE49-F238E27FC236}">
                        <a16:creationId xmlns:a16="http://schemas.microsoft.com/office/drawing/2014/main" id="{8E80D12E-3903-DCE1-D2D0-21CBABC2A4F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0" y="0"/>
                    <a:ext cx="5486400" cy="8229600"/>
                  </a:xfrm>
                  <a:prstGeom prst="rect">
                    <a:avLst/>
                  </a:prstGeom>
                </p:spPr>
              </p:pic>
              <p:pic>
                <p:nvPicPr>
                  <p:cNvPr id="17" name="Image 1" descr="preencoded.png">
                    <a:extLst>
                      <a:ext uri="{FF2B5EF4-FFF2-40B4-BE49-F238E27FC236}">
                        <a16:creationId xmlns:a16="http://schemas.microsoft.com/office/drawing/2014/main" id="{E6CE2F90-8141-E66B-0456-237E2278E5F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283488" y="2474952"/>
                    <a:ext cx="4919305" cy="3279577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30EC6D45-80CD-8BE0-CA27-78F38F021C70}"/>
                    </a:ext>
                  </a:extLst>
                </p:cNvPr>
                <p:cNvGrpSpPr/>
                <p:nvPr/>
              </p:nvGrpSpPr>
              <p:grpSpPr>
                <a:xfrm>
                  <a:off x="-283607" y="-8968154"/>
                  <a:ext cx="5486400" cy="8229600"/>
                  <a:chOff x="0" y="0"/>
                  <a:chExt cx="5486400" cy="8229600"/>
                </a:xfrm>
              </p:grpSpPr>
              <p:pic>
                <p:nvPicPr>
                  <p:cNvPr id="14" name="Image 0" descr="preencoded.png">
                    <a:extLst>
                      <a:ext uri="{FF2B5EF4-FFF2-40B4-BE49-F238E27FC236}">
                        <a16:creationId xmlns:a16="http://schemas.microsoft.com/office/drawing/2014/main" id="{64CB73EB-A820-44B4-01AB-54FE76196F6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0" y="0"/>
                    <a:ext cx="5486400" cy="8229600"/>
                  </a:xfrm>
                  <a:prstGeom prst="rect">
                    <a:avLst/>
                  </a:prstGeom>
                </p:spPr>
              </p:pic>
              <p:pic>
                <p:nvPicPr>
                  <p:cNvPr id="15" name="Image 1" descr="preencoded.png">
                    <a:extLst>
                      <a:ext uri="{FF2B5EF4-FFF2-40B4-BE49-F238E27FC236}">
                        <a16:creationId xmlns:a16="http://schemas.microsoft.com/office/drawing/2014/main" id="{EB423C83-E052-E1F6-6DA3-620D8B14030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283488" y="2474952"/>
                    <a:ext cx="4919305" cy="3279577"/>
                  </a:xfrm>
                  <a:prstGeom prst="rect">
                    <a:avLst/>
                  </a:prstGeom>
                </p:spPr>
              </p:pic>
            </p:grpSp>
          </p:grp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6231A4B5-C409-008B-2978-43902C3D8CBC}"/>
              </a:ext>
            </a:extLst>
          </p:cNvPr>
          <p:cNvSpPr txBox="1"/>
          <p:nvPr/>
        </p:nvSpPr>
        <p:spPr>
          <a:xfrm>
            <a:off x="6441744" y="2474952"/>
            <a:ext cx="6851176" cy="777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5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Threads and Temperature</a:t>
            </a:r>
            <a:endParaRPr lang="en-OM" sz="445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6280190" y="184665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 Bold" pitchFamily="34" charset="-120"/>
              </a:rPr>
              <a:t>Fast fashion (climate &amp; inequality)</a:t>
            </a:r>
            <a:endParaRPr lang="en-US" sz="44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6535341" y="3604379"/>
            <a:ext cx="30480" cy="2778443"/>
          </a:xfrm>
          <a:prstGeom prst="roundRect">
            <a:avLst>
              <a:gd name="adj" fmla="val 312558"/>
            </a:avLst>
          </a:prstGeom>
          <a:solidFill>
            <a:srgbClr val="C8CACF"/>
          </a:solidFill>
          <a:ln/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6760012" y="384429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ACF"/>
          </a:solidFill>
          <a:ln/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6280190" y="360437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365260" y="364688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 Bold" pitchFamily="34" charset="-120"/>
              </a:rPr>
              <a:t>1</a:t>
            </a:r>
            <a:endParaRPr lang="en-US" sz="26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669411" y="3678079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The fashion sector drives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~2–8% of global greenhouse gas emissions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,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~9% of microplastic releases to oceans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, and uses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~215 trillion litres of water a year 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(UNEP, 2023)</a:t>
            </a:r>
            <a:r>
              <a:rPr lang="en-OM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. 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760012" y="5460325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ACF"/>
          </a:solidFill>
          <a:ln/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6365260" y="526292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 Bold" pitchFamily="34" charset="-120"/>
              </a:rPr>
              <a:t>2</a:t>
            </a:r>
            <a:endParaRPr lang="en-US" sz="26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7669411" y="5294114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Climate change and pollution from these systems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affects marginalised communities the most.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So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,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it’s a climate-justice problem, not just an environmental one 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(Encompass HK, 2022)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.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4AC6E3F-2511-DCA9-B9AA-413A13C93EE6}"/>
              </a:ext>
            </a:extLst>
          </p:cNvPr>
          <p:cNvGrpSpPr/>
          <p:nvPr/>
        </p:nvGrpSpPr>
        <p:grpSpPr>
          <a:xfrm>
            <a:off x="0" y="-8229362"/>
            <a:ext cx="5486490" cy="32917924"/>
            <a:chOff x="-90" y="-25152347"/>
            <a:chExt cx="5486490" cy="3291792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EC3B94-3373-8FFE-D881-5D76EF9418D7}"/>
                </a:ext>
              </a:extLst>
            </p:cNvPr>
            <p:cNvGrpSpPr/>
            <p:nvPr/>
          </p:nvGrpSpPr>
          <p:grpSpPr>
            <a:xfrm>
              <a:off x="0" y="-464023"/>
              <a:ext cx="5486400" cy="8229600"/>
              <a:chOff x="0" y="0"/>
              <a:chExt cx="5486400" cy="8229600"/>
            </a:xfrm>
          </p:grpSpPr>
          <p:pic>
            <p:nvPicPr>
              <p:cNvPr id="32" name="Image 0" descr="preencoded.png">
                <a:extLst>
                  <a:ext uri="{FF2B5EF4-FFF2-40B4-BE49-F238E27FC236}">
                    <a16:creationId xmlns:a16="http://schemas.microsoft.com/office/drawing/2014/main" id="{BEAEBF79-4BAD-4D94-BF25-C13FD8C40F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5486400" cy="8229600"/>
              </a:xfrm>
              <a:prstGeom prst="rect">
                <a:avLst/>
              </a:prstGeom>
            </p:spPr>
          </p:pic>
          <p:pic>
            <p:nvPicPr>
              <p:cNvPr id="33" name="Image 1" descr="preencoded.png">
                <a:extLst>
                  <a:ext uri="{FF2B5EF4-FFF2-40B4-BE49-F238E27FC236}">
                    <a16:creationId xmlns:a16="http://schemas.microsoft.com/office/drawing/2014/main" id="{E5B481BD-CD88-AACC-ABB5-79FC7F0DC2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3488" y="2731175"/>
                <a:ext cx="4919305" cy="2767132"/>
              </a:xfrm>
              <a:prstGeom prst="rect">
                <a:avLst/>
              </a:prstGeom>
            </p:spPr>
          </p:pic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E1626F3-F012-FDFF-E2BF-1B5C9A853301}"/>
                </a:ext>
              </a:extLst>
            </p:cNvPr>
            <p:cNvGrpSpPr/>
            <p:nvPr/>
          </p:nvGrpSpPr>
          <p:grpSpPr>
            <a:xfrm>
              <a:off x="-90" y="-25152347"/>
              <a:ext cx="5486460" cy="24688562"/>
              <a:chOff x="-283667" y="-17067126"/>
              <a:chExt cx="5486460" cy="24688562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CBEE387F-B9F3-C1E5-FDCC-CA8407F5208F}"/>
                  </a:ext>
                </a:extLst>
              </p:cNvPr>
              <p:cNvGrpSpPr/>
              <p:nvPr/>
            </p:nvGrpSpPr>
            <p:grpSpPr>
              <a:xfrm>
                <a:off x="-283667" y="-608164"/>
                <a:ext cx="5486400" cy="8229600"/>
                <a:chOff x="0" y="0"/>
                <a:chExt cx="5486400" cy="8229600"/>
              </a:xfrm>
            </p:grpSpPr>
            <p:pic>
              <p:nvPicPr>
                <p:cNvPr id="30" name="Image 0" descr="preencoded.png">
                  <a:extLst>
                    <a:ext uri="{FF2B5EF4-FFF2-40B4-BE49-F238E27FC236}">
                      <a16:creationId xmlns:a16="http://schemas.microsoft.com/office/drawing/2014/main" id="{BA15E090-1EE8-E16E-2668-CA9B671258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0" y="0"/>
                  <a:ext cx="5486400" cy="8229600"/>
                </a:xfrm>
                <a:prstGeom prst="rect">
                  <a:avLst/>
                </a:prstGeom>
              </p:spPr>
            </p:pic>
            <p:pic>
              <p:nvPicPr>
                <p:cNvPr id="31" name="Image 1" descr="preencoded.png">
                  <a:extLst>
                    <a:ext uri="{FF2B5EF4-FFF2-40B4-BE49-F238E27FC236}">
                      <a16:creationId xmlns:a16="http://schemas.microsoft.com/office/drawing/2014/main" id="{98A34942-891A-CABC-7B34-88BFB344E2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607" y="2577465"/>
                  <a:ext cx="4919186" cy="3074551"/>
                </a:xfrm>
                <a:prstGeom prst="rect">
                  <a:avLst/>
                </a:prstGeom>
              </p:spPr>
            </p:pic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542DC48D-7911-346C-6078-7FBF011147B5}"/>
                  </a:ext>
                </a:extLst>
              </p:cNvPr>
              <p:cNvGrpSpPr/>
              <p:nvPr/>
            </p:nvGrpSpPr>
            <p:grpSpPr>
              <a:xfrm>
                <a:off x="-283607" y="-17067126"/>
                <a:ext cx="5486400" cy="16459081"/>
                <a:chOff x="-283607" y="-8968154"/>
                <a:chExt cx="5486400" cy="16459081"/>
              </a:xfrm>
            </p:grpSpPr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CF18BE95-2E6B-5D2B-CF67-1B14F0DB584E}"/>
                    </a:ext>
                  </a:extLst>
                </p:cNvPr>
                <p:cNvGrpSpPr/>
                <p:nvPr/>
              </p:nvGrpSpPr>
              <p:grpSpPr>
                <a:xfrm>
                  <a:off x="-283607" y="-738673"/>
                  <a:ext cx="5486400" cy="8229600"/>
                  <a:chOff x="0" y="0"/>
                  <a:chExt cx="5486400" cy="8229600"/>
                </a:xfrm>
              </p:grpSpPr>
              <p:pic>
                <p:nvPicPr>
                  <p:cNvPr id="28" name="Image 0" descr="preencoded.png">
                    <a:extLst>
                      <a:ext uri="{FF2B5EF4-FFF2-40B4-BE49-F238E27FC236}">
                        <a16:creationId xmlns:a16="http://schemas.microsoft.com/office/drawing/2014/main" id="{A0C4927E-4105-790A-F0EA-0290F51CC3B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0" y="0"/>
                    <a:ext cx="5486400" cy="8229600"/>
                  </a:xfrm>
                  <a:prstGeom prst="rect">
                    <a:avLst/>
                  </a:prstGeom>
                </p:spPr>
              </p:pic>
              <p:pic>
                <p:nvPicPr>
                  <p:cNvPr id="29" name="Image 1" descr="preencoded.png">
                    <a:extLst>
                      <a:ext uri="{FF2B5EF4-FFF2-40B4-BE49-F238E27FC236}">
                        <a16:creationId xmlns:a16="http://schemas.microsoft.com/office/drawing/2014/main" id="{E1758F3D-52AF-B071-0472-6821F0CBA82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283488" y="2474952"/>
                    <a:ext cx="4919305" cy="3279577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1ABE8C06-B996-0F5F-90BB-A853B19FF733}"/>
                    </a:ext>
                  </a:extLst>
                </p:cNvPr>
                <p:cNvGrpSpPr/>
                <p:nvPr/>
              </p:nvGrpSpPr>
              <p:grpSpPr>
                <a:xfrm>
                  <a:off x="-283607" y="-8968154"/>
                  <a:ext cx="5486400" cy="8229600"/>
                  <a:chOff x="0" y="0"/>
                  <a:chExt cx="5486400" cy="8229600"/>
                </a:xfrm>
              </p:grpSpPr>
              <p:pic>
                <p:nvPicPr>
                  <p:cNvPr id="26" name="Image 0" descr="preencoded.png">
                    <a:extLst>
                      <a:ext uri="{FF2B5EF4-FFF2-40B4-BE49-F238E27FC236}">
                        <a16:creationId xmlns:a16="http://schemas.microsoft.com/office/drawing/2014/main" id="{1A8501CF-28CD-9DD3-F6F2-A60A9A3FA65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0" y="0"/>
                    <a:ext cx="5486400" cy="8229600"/>
                  </a:xfrm>
                  <a:prstGeom prst="rect">
                    <a:avLst/>
                  </a:prstGeom>
                </p:spPr>
              </p:pic>
              <p:pic>
                <p:nvPicPr>
                  <p:cNvPr id="27" name="Image 1" descr="preencoded.png">
                    <a:extLst>
                      <a:ext uri="{FF2B5EF4-FFF2-40B4-BE49-F238E27FC236}">
                        <a16:creationId xmlns:a16="http://schemas.microsoft.com/office/drawing/2014/main" id="{CF85A4C2-E65D-9929-C54A-E67A2A8FD16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283488" y="2474952"/>
                    <a:ext cx="4919305" cy="3279577"/>
                  </a:xfrm>
                  <a:prstGeom prst="rect">
                    <a:avLst/>
                  </a:prstGeom>
                </p:spPr>
              </p:pic>
            </p:grpSp>
          </p:grp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6280190" y="10387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 Bold" pitchFamily="34" charset="-120"/>
              </a:rPr>
              <a:t>The donation myth</a:t>
            </a:r>
            <a:endParaRPr lang="en-US" sz="44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6535341" y="2796421"/>
            <a:ext cx="30480" cy="4394478"/>
          </a:xfrm>
          <a:prstGeom prst="roundRect">
            <a:avLst>
              <a:gd name="adj" fmla="val 312558"/>
            </a:avLst>
          </a:prstGeom>
          <a:solidFill>
            <a:srgbClr val="C8CACF"/>
          </a:solidFill>
          <a:ln/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6760012" y="3036332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ACF"/>
          </a:solidFill>
          <a:ln/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6280190" y="279642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365260" y="283892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 Bold" pitchFamily="34" charset="-120"/>
              </a:rPr>
              <a:t>1</a:t>
            </a:r>
            <a:endParaRPr lang="en-US" sz="26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669411" y="2870121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Donated clothes in the UK/EU are often sold into opaque export chains;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Accra’s Kantamanto market receives ~15 million garments every week 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(Webb, 2025)</a:t>
            </a:r>
            <a:r>
              <a:rPr lang="en-OM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.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760012" y="4652367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ACF"/>
          </a:solidFill>
          <a:ln/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6280190" y="441245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6365260" y="445496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 Bold" pitchFamily="34" charset="-120"/>
              </a:rPr>
              <a:t>2</a:t>
            </a:r>
            <a:endParaRPr lang="en-US" sz="26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7669411" y="4486156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UK exports to Ghana were ~57,000 tonnes in 2024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 (among the highest globally), with some flows routed via UAE sorting hubs 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(Bennett, 2025)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.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6760012" y="6268403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ACF"/>
          </a:solidFill>
          <a:ln/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5" name="Shape 11"/>
          <p:cNvSpPr/>
          <p:nvPr/>
        </p:nvSpPr>
        <p:spPr>
          <a:xfrm>
            <a:off x="6280190" y="60284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6365260" y="607099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 Bold" pitchFamily="34" charset="-120"/>
              </a:rPr>
              <a:t>3</a:t>
            </a:r>
            <a:endParaRPr lang="en-US" sz="26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7669411" y="6102191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Fast fashion clothes’ quality is getting worse, and traders buy sealed bales, reporting that </a:t>
            </a:r>
            <a:r>
              <a:rPr lang="en-US" b="1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~40% is </a:t>
            </a:r>
            <a:r>
              <a:rPr lang="en-US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unwearable</a:t>
            </a:r>
            <a:r>
              <a:rPr lang="en-US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, turning “donations” into waste (</a:t>
            </a:r>
            <a:r>
              <a:rPr lang="en-US" dirty="0" err="1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Kokutse</a:t>
            </a:r>
            <a:r>
              <a:rPr lang="en-US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, 2024).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4773A7E-8ABF-8838-00FD-3C84A1329C2E}"/>
              </a:ext>
            </a:extLst>
          </p:cNvPr>
          <p:cNvGrpSpPr/>
          <p:nvPr/>
        </p:nvGrpSpPr>
        <p:grpSpPr>
          <a:xfrm>
            <a:off x="0" y="-16458962"/>
            <a:ext cx="5486490" cy="32917924"/>
            <a:chOff x="-90" y="-25152347"/>
            <a:chExt cx="5486490" cy="32917924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F378EA4-A761-EFE8-B5B1-624CEB059BF4}"/>
                </a:ext>
              </a:extLst>
            </p:cNvPr>
            <p:cNvGrpSpPr/>
            <p:nvPr/>
          </p:nvGrpSpPr>
          <p:grpSpPr>
            <a:xfrm>
              <a:off x="0" y="-464023"/>
              <a:ext cx="5486400" cy="8229600"/>
              <a:chOff x="0" y="0"/>
              <a:chExt cx="5486400" cy="8229600"/>
            </a:xfrm>
          </p:grpSpPr>
          <p:pic>
            <p:nvPicPr>
              <p:cNvPr id="40" name="Image 0" descr="preencoded.png">
                <a:extLst>
                  <a:ext uri="{FF2B5EF4-FFF2-40B4-BE49-F238E27FC236}">
                    <a16:creationId xmlns:a16="http://schemas.microsoft.com/office/drawing/2014/main" id="{A779AC17-B827-A579-6FC5-C224270186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5486400" cy="8229600"/>
              </a:xfrm>
              <a:prstGeom prst="rect">
                <a:avLst/>
              </a:prstGeom>
            </p:spPr>
          </p:pic>
          <p:pic>
            <p:nvPicPr>
              <p:cNvPr id="41" name="Image 1" descr="preencoded.png">
                <a:extLst>
                  <a:ext uri="{FF2B5EF4-FFF2-40B4-BE49-F238E27FC236}">
                    <a16:creationId xmlns:a16="http://schemas.microsoft.com/office/drawing/2014/main" id="{2558A132-163E-6E6D-3865-E79B856A4D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3488" y="2731175"/>
                <a:ext cx="4919305" cy="2767132"/>
              </a:xfrm>
              <a:prstGeom prst="rect">
                <a:avLst/>
              </a:prstGeom>
            </p:spPr>
          </p:pic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493A9C4-3358-5E34-EFBE-F8E7FAFF2650}"/>
                </a:ext>
              </a:extLst>
            </p:cNvPr>
            <p:cNvGrpSpPr/>
            <p:nvPr/>
          </p:nvGrpSpPr>
          <p:grpSpPr>
            <a:xfrm>
              <a:off x="-90" y="-25152347"/>
              <a:ext cx="5486460" cy="24688562"/>
              <a:chOff x="-283667" y="-17067126"/>
              <a:chExt cx="5486460" cy="24688562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C49AA687-8E20-16D3-2637-8781880B8691}"/>
                  </a:ext>
                </a:extLst>
              </p:cNvPr>
              <p:cNvGrpSpPr/>
              <p:nvPr/>
            </p:nvGrpSpPr>
            <p:grpSpPr>
              <a:xfrm>
                <a:off x="-283667" y="-608164"/>
                <a:ext cx="5486400" cy="8229600"/>
                <a:chOff x="0" y="0"/>
                <a:chExt cx="5486400" cy="8229600"/>
              </a:xfrm>
            </p:grpSpPr>
            <p:pic>
              <p:nvPicPr>
                <p:cNvPr id="38" name="Image 0" descr="preencoded.png">
                  <a:extLst>
                    <a:ext uri="{FF2B5EF4-FFF2-40B4-BE49-F238E27FC236}">
                      <a16:creationId xmlns:a16="http://schemas.microsoft.com/office/drawing/2014/main" id="{5223AAE6-6F01-10AB-4CEB-6C426B1C10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0" y="0"/>
                  <a:ext cx="5486400" cy="8229600"/>
                </a:xfrm>
                <a:prstGeom prst="rect">
                  <a:avLst/>
                </a:prstGeom>
              </p:spPr>
            </p:pic>
            <p:pic>
              <p:nvPicPr>
                <p:cNvPr id="39" name="Image 1" descr="preencoded.png">
                  <a:extLst>
                    <a:ext uri="{FF2B5EF4-FFF2-40B4-BE49-F238E27FC236}">
                      <a16:creationId xmlns:a16="http://schemas.microsoft.com/office/drawing/2014/main" id="{2E8C1AD2-356D-9F9F-BF66-FA5E4972E0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607" y="2577465"/>
                  <a:ext cx="4919186" cy="3074551"/>
                </a:xfrm>
                <a:prstGeom prst="rect">
                  <a:avLst/>
                </a:prstGeom>
              </p:spPr>
            </p:pic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C396723F-80C2-FCE1-C3E0-33C1FC0ADD99}"/>
                  </a:ext>
                </a:extLst>
              </p:cNvPr>
              <p:cNvGrpSpPr/>
              <p:nvPr/>
            </p:nvGrpSpPr>
            <p:grpSpPr>
              <a:xfrm>
                <a:off x="-283607" y="-17067126"/>
                <a:ext cx="5486400" cy="16459081"/>
                <a:chOff x="-283607" y="-8968154"/>
                <a:chExt cx="5486400" cy="16459081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7B57F35B-5258-7008-6F94-56FBB6EBFFB9}"/>
                    </a:ext>
                  </a:extLst>
                </p:cNvPr>
                <p:cNvGrpSpPr/>
                <p:nvPr/>
              </p:nvGrpSpPr>
              <p:grpSpPr>
                <a:xfrm>
                  <a:off x="-283607" y="-738673"/>
                  <a:ext cx="5486400" cy="8229600"/>
                  <a:chOff x="0" y="0"/>
                  <a:chExt cx="5486400" cy="8229600"/>
                </a:xfrm>
              </p:grpSpPr>
              <p:pic>
                <p:nvPicPr>
                  <p:cNvPr id="36" name="Image 0" descr="preencoded.png">
                    <a:extLst>
                      <a:ext uri="{FF2B5EF4-FFF2-40B4-BE49-F238E27FC236}">
                        <a16:creationId xmlns:a16="http://schemas.microsoft.com/office/drawing/2014/main" id="{54DA32FD-53D5-DC59-B053-B355F5C5134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0" y="0"/>
                    <a:ext cx="5486400" cy="8229600"/>
                  </a:xfrm>
                  <a:prstGeom prst="rect">
                    <a:avLst/>
                  </a:prstGeom>
                </p:spPr>
              </p:pic>
              <p:pic>
                <p:nvPicPr>
                  <p:cNvPr id="37" name="Image 1" descr="preencoded.png">
                    <a:extLst>
                      <a:ext uri="{FF2B5EF4-FFF2-40B4-BE49-F238E27FC236}">
                        <a16:creationId xmlns:a16="http://schemas.microsoft.com/office/drawing/2014/main" id="{02C2AA71-C8DC-9B48-74B1-E7C0BB68D25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283488" y="2474952"/>
                    <a:ext cx="4919305" cy="3279577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BED9C01D-D328-C4C8-3433-A638C20775FA}"/>
                    </a:ext>
                  </a:extLst>
                </p:cNvPr>
                <p:cNvGrpSpPr/>
                <p:nvPr/>
              </p:nvGrpSpPr>
              <p:grpSpPr>
                <a:xfrm>
                  <a:off x="-283607" y="-8968154"/>
                  <a:ext cx="5486400" cy="8229600"/>
                  <a:chOff x="0" y="0"/>
                  <a:chExt cx="5486400" cy="8229600"/>
                </a:xfrm>
              </p:grpSpPr>
              <p:pic>
                <p:nvPicPr>
                  <p:cNvPr id="34" name="Image 0" descr="preencoded.png">
                    <a:extLst>
                      <a:ext uri="{FF2B5EF4-FFF2-40B4-BE49-F238E27FC236}">
                        <a16:creationId xmlns:a16="http://schemas.microsoft.com/office/drawing/2014/main" id="{FCBF525F-36BC-F30C-EDC6-B3A7EF5B9F3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0" y="0"/>
                    <a:ext cx="5486400" cy="8229600"/>
                  </a:xfrm>
                  <a:prstGeom prst="rect">
                    <a:avLst/>
                  </a:prstGeom>
                </p:spPr>
              </p:pic>
              <p:pic>
                <p:nvPicPr>
                  <p:cNvPr id="35" name="Image 1" descr="preencoded.png">
                    <a:extLst>
                      <a:ext uri="{FF2B5EF4-FFF2-40B4-BE49-F238E27FC236}">
                        <a16:creationId xmlns:a16="http://schemas.microsoft.com/office/drawing/2014/main" id="{85622CBC-AD6C-FC04-B6EB-5428DE5F46C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283488" y="2474952"/>
                    <a:ext cx="4919305" cy="3279577"/>
                  </a:xfrm>
                  <a:prstGeom prst="rect">
                    <a:avLst/>
                  </a:prstGeom>
                </p:spPr>
              </p:pic>
            </p:grpSp>
          </p:grp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/>
          <p:cNvSpPr/>
          <p:nvPr/>
        </p:nvSpPr>
        <p:spPr>
          <a:xfrm>
            <a:off x="6280190" y="10387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 Bold" pitchFamily="34" charset="-120"/>
              </a:rPr>
              <a:t>Who pays the price?</a:t>
            </a:r>
            <a:endParaRPr lang="en-US" sz="44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5" name="Shape 1"/>
          <p:cNvSpPr/>
          <p:nvPr/>
        </p:nvSpPr>
        <p:spPr>
          <a:xfrm>
            <a:off x="6535341" y="2796421"/>
            <a:ext cx="30480" cy="4394478"/>
          </a:xfrm>
          <a:prstGeom prst="roundRect">
            <a:avLst>
              <a:gd name="adj" fmla="val 312558"/>
            </a:avLst>
          </a:prstGeom>
          <a:solidFill>
            <a:srgbClr val="C8CACF"/>
          </a:solidFill>
          <a:ln/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6" name="Shape 2"/>
          <p:cNvSpPr/>
          <p:nvPr/>
        </p:nvSpPr>
        <p:spPr>
          <a:xfrm>
            <a:off x="6760012" y="3036332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ACF"/>
          </a:solidFill>
          <a:ln/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6280190" y="279642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365260" y="283892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 Bold" pitchFamily="34" charset="-120"/>
              </a:rPr>
              <a:t>1</a:t>
            </a:r>
            <a:endParaRPr lang="en-US" sz="26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669411" y="2870121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Low-income Accra areas like Old Fadama and Densu Delta breathe smoke from burning clothes and blocked drains make floods worse </a:t>
            </a:r>
            <a:r>
              <a:rPr lang="en-GB" dirty="0">
                <a:latin typeface="Source Sans Pro" panose="020B0503030403020204" pitchFamily="34" charset="0"/>
                <a:ea typeface="Source Sans Pro" panose="020B0503030403020204" pitchFamily="34" charset="0"/>
              </a:rPr>
              <a:t>(Jordan, 2025)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.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760012" y="4652367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ACF"/>
          </a:solidFill>
          <a:ln/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6280190" y="441245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6365260" y="445496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 Bold" pitchFamily="34" charset="-120"/>
              </a:rPr>
              <a:t>2</a:t>
            </a:r>
            <a:endParaRPr lang="en-US" sz="26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7669411" y="4486156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Women and girls working as porters and traders face smoke and injuries. Also, fires and floods destroy stalls </a:t>
            </a:r>
            <a:r>
              <a:rPr lang="en-GB" dirty="0">
                <a:latin typeface="Source Sans Pro" panose="020B0503030403020204" pitchFamily="34" charset="0"/>
                <a:ea typeface="Source Sans Pro" panose="020B0503030403020204" pitchFamily="34" charset="0"/>
              </a:rPr>
              <a:t>(Johnson, 2025)</a:t>
            </a:r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  <a:cs typeface="Inter" pitchFamily="34" charset="-120"/>
              </a:rPr>
              <a:t>.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6760012" y="6268403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8CACF"/>
          </a:solidFill>
          <a:ln/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5" name="Shape 11"/>
          <p:cNvSpPr/>
          <p:nvPr/>
        </p:nvSpPr>
        <p:spPr>
          <a:xfrm>
            <a:off x="6280190" y="60284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en-OM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6365260" y="607099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latin typeface="Source Sans Pro" panose="020B0503030403020204" pitchFamily="34" charset="0"/>
                <a:ea typeface="Source Sans Pro" panose="020B0503030403020204" pitchFamily="34" charset="0"/>
                <a:cs typeface="Inter Bold" pitchFamily="34" charset="-120"/>
              </a:rPr>
              <a:t>3</a:t>
            </a:r>
            <a:endParaRPr lang="en-US" sz="265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7669411" y="6102191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Fishers near Korle Lagoon and Jamestown haul say that there are more clothes than fish. Also, Polluted water and beaches affect people’s health (Jordan, 2025). 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B29B362-1400-52B3-3417-D3BC46BA4777}"/>
              </a:ext>
            </a:extLst>
          </p:cNvPr>
          <p:cNvGrpSpPr/>
          <p:nvPr/>
        </p:nvGrpSpPr>
        <p:grpSpPr>
          <a:xfrm>
            <a:off x="0" y="-24688324"/>
            <a:ext cx="5486490" cy="32917924"/>
            <a:chOff x="-90" y="-25152347"/>
            <a:chExt cx="5486490" cy="3291792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7D1E179-56D0-FD37-E036-86EC42D81D97}"/>
                </a:ext>
              </a:extLst>
            </p:cNvPr>
            <p:cNvGrpSpPr/>
            <p:nvPr/>
          </p:nvGrpSpPr>
          <p:grpSpPr>
            <a:xfrm>
              <a:off x="0" y="-464023"/>
              <a:ext cx="5486400" cy="8229600"/>
              <a:chOff x="0" y="0"/>
              <a:chExt cx="5486400" cy="8229600"/>
            </a:xfrm>
          </p:grpSpPr>
          <p:pic>
            <p:nvPicPr>
              <p:cNvPr id="2" name="Image 0" descr="preencoded.png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5486400" cy="8229600"/>
              </a:xfrm>
              <a:prstGeom prst="rect">
                <a:avLst/>
              </a:prstGeom>
            </p:spPr>
          </p:pic>
          <p:pic>
            <p:nvPicPr>
              <p:cNvPr id="3" name="Image 1" descr="preencoded.png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3488" y="2731175"/>
                <a:ext cx="4919305" cy="2767132"/>
              </a:xfrm>
              <a:prstGeom prst="rect">
                <a:avLst/>
              </a:prstGeom>
            </p:spPr>
          </p:pic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F35CC28-15BA-65ED-929B-8849351A1483}"/>
                </a:ext>
              </a:extLst>
            </p:cNvPr>
            <p:cNvGrpSpPr/>
            <p:nvPr/>
          </p:nvGrpSpPr>
          <p:grpSpPr>
            <a:xfrm>
              <a:off x="-90" y="-25152347"/>
              <a:ext cx="5486460" cy="24688562"/>
              <a:chOff x="-283667" y="-17067126"/>
              <a:chExt cx="5486460" cy="24688562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90936357-8F2E-3558-6634-24B58F25CB2A}"/>
                  </a:ext>
                </a:extLst>
              </p:cNvPr>
              <p:cNvGrpSpPr/>
              <p:nvPr/>
            </p:nvGrpSpPr>
            <p:grpSpPr>
              <a:xfrm>
                <a:off x="-283667" y="-608164"/>
                <a:ext cx="5486400" cy="8229600"/>
                <a:chOff x="0" y="0"/>
                <a:chExt cx="5486400" cy="8229600"/>
              </a:xfrm>
            </p:grpSpPr>
            <p:pic>
              <p:nvPicPr>
                <p:cNvPr id="28" name="Image 0" descr="preencoded.png">
                  <a:extLst>
                    <a:ext uri="{FF2B5EF4-FFF2-40B4-BE49-F238E27FC236}">
                      <a16:creationId xmlns:a16="http://schemas.microsoft.com/office/drawing/2014/main" id="{77E8E2A5-AD55-B4A4-2A15-B8442B952B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0" y="0"/>
                  <a:ext cx="5486400" cy="8229600"/>
                </a:xfrm>
                <a:prstGeom prst="rect">
                  <a:avLst/>
                </a:prstGeom>
              </p:spPr>
            </p:pic>
            <p:pic>
              <p:nvPicPr>
                <p:cNvPr id="29" name="Image 1" descr="preencoded.png">
                  <a:extLst>
                    <a:ext uri="{FF2B5EF4-FFF2-40B4-BE49-F238E27FC236}">
                      <a16:creationId xmlns:a16="http://schemas.microsoft.com/office/drawing/2014/main" id="{6FCAB116-F4C9-C5DC-1B20-2400FD7097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3607" y="2577465"/>
                  <a:ext cx="4919186" cy="3074551"/>
                </a:xfrm>
                <a:prstGeom prst="rect">
                  <a:avLst/>
                </a:prstGeom>
              </p:spPr>
            </p:pic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5337B9E-266B-2C02-6AFF-2D41BB73E23E}"/>
                  </a:ext>
                </a:extLst>
              </p:cNvPr>
              <p:cNvGrpSpPr/>
              <p:nvPr/>
            </p:nvGrpSpPr>
            <p:grpSpPr>
              <a:xfrm>
                <a:off x="-283607" y="-17067126"/>
                <a:ext cx="5486400" cy="16459081"/>
                <a:chOff x="-283607" y="-8968154"/>
                <a:chExt cx="5486400" cy="16459081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BC617C27-AA31-7D1B-733E-D5AA09D2530B}"/>
                    </a:ext>
                  </a:extLst>
                </p:cNvPr>
                <p:cNvGrpSpPr/>
                <p:nvPr/>
              </p:nvGrpSpPr>
              <p:grpSpPr>
                <a:xfrm>
                  <a:off x="-283607" y="-738673"/>
                  <a:ext cx="5486400" cy="8229600"/>
                  <a:chOff x="0" y="0"/>
                  <a:chExt cx="5486400" cy="8229600"/>
                </a:xfrm>
              </p:grpSpPr>
              <p:pic>
                <p:nvPicPr>
                  <p:cNvPr id="26" name="Image 0" descr="preencoded.png">
                    <a:extLst>
                      <a:ext uri="{FF2B5EF4-FFF2-40B4-BE49-F238E27FC236}">
                        <a16:creationId xmlns:a16="http://schemas.microsoft.com/office/drawing/2014/main" id="{C8B46B64-B4DB-D9C6-554A-9ACECC1AAC0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0" y="0"/>
                    <a:ext cx="5486400" cy="8229600"/>
                  </a:xfrm>
                  <a:prstGeom prst="rect">
                    <a:avLst/>
                  </a:prstGeom>
                </p:spPr>
              </p:pic>
              <p:pic>
                <p:nvPicPr>
                  <p:cNvPr id="27" name="Image 1" descr="preencoded.png">
                    <a:extLst>
                      <a:ext uri="{FF2B5EF4-FFF2-40B4-BE49-F238E27FC236}">
                        <a16:creationId xmlns:a16="http://schemas.microsoft.com/office/drawing/2014/main" id="{1B6013F9-3A41-570A-7CCC-6927ABFB570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283488" y="2474952"/>
                    <a:ext cx="4919305" cy="3279577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543D1002-74CD-D0EA-FF05-9BDFE670DC4B}"/>
                    </a:ext>
                  </a:extLst>
                </p:cNvPr>
                <p:cNvGrpSpPr/>
                <p:nvPr/>
              </p:nvGrpSpPr>
              <p:grpSpPr>
                <a:xfrm>
                  <a:off x="-283607" y="-8968154"/>
                  <a:ext cx="5486400" cy="8229600"/>
                  <a:chOff x="0" y="0"/>
                  <a:chExt cx="5486400" cy="8229600"/>
                </a:xfrm>
              </p:grpSpPr>
              <p:pic>
                <p:nvPicPr>
                  <p:cNvPr id="24" name="Image 0" descr="preencoded.png">
                    <a:extLst>
                      <a:ext uri="{FF2B5EF4-FFF2-40B4-BE49-F238E27FC236}">
                        <a16:creationId xmlns:a16="http://schemas.microsoft.com/office/drawing/2014/main" id="{4FA60548-A8DD-AD2A-67B2-DFCB9E27AB8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0" y="0"/>
                    <a:ext cx="5486400" cy="8229600"/>
                  </a:xfrm>
                  <a:prstGeom prst="rect">
                    <a:avLst/>
                  </a:prstGeom>
                </p:spPr>
              </p:pic>
              <p:pic>
                <p:nvPicPr>
                  <p:cNvPr id="25" name="Image 1" descr="preencoded.png">
                    <a:extLst>
                      <a:ext uri="{FF2B5EF4-FFF2-40B4-BE49-F238E27FC236}">
                        <a16:creationId xmlns:a16="http://schemas.microsoft.com/office/drawing/2014/main" id="{C8D21A7C-440C-B093-241A-E16785D6700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283488" y="2474952"/>
                    <a:ext cx="4919305" cy="3279577"/>
                  </a:xfrm>
                  <a:prstGeom prst="rect">
                    <a:avLst/>
                  </a:prstGeom>
                </p:spPr>
              </p:pic>
            </p:grpSp>
          </p:grp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A1B91-D854-1475-741B-189178F9B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41623226-AEC3-4002-6186-7816D61CE5DF}"/>
              </a:ext>
            </a:extLst>
          </p:cNvPr>
          <p:cNvSpPr txBox="1"/>
          <p:nvPr/>
        </p:nvSpPr>
        <p:spPr>
          <a:xfrm>
            <a:off x="239720" y="236815"/>
            <a:ext cx="13679905" cy="7755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OM" sz="24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Reference list:</a:t>
            </a:r>
          </a:p>
          <a:p>
            <a:r>
              <a:rPr lang="en-OM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Bennett, P. (2025). Discarded Clothing by UK Fast Fashion Brands Found in Protected Wetlands in Ghana: Report. [online] EcoWatch. Available at: </a:t>
            </a:r>
            <a:r>
              <a:rPr lang="en-OM" dirty="0">
                <a:solidFill>
                  <a:srgbClr val="0563C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https://www.ecowatch.com/discarded-clothing-uk-ghana-protected-wetland.html?utm_source=chatgpt.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 [Accessed 5 Oct. 2025] </a:t>
            </a:r>
          </a:p>
          <a:p>
            <a:endParaRPr lang="en-OM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Encompass HK (2022). The Impacts of Climate Change on Marginalised Groups. [online] Earth.org. Available at: </a:t>
            </a:r>
            <a:r>
              <a:rPr lang="en-OM" dirty="0">
                <a:solidFill>
                  <a:srgbClr val="0563C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https://earth.org/marginalised-groups-are-disproportionately-affected-by-climate-change/?utm_source=chatgpt.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 [Accessed 5 Oct. 2025] </a:t>
            </a:r>
          </a:p>
          <a:p>
            <a:endParaRPr lang="en-OM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Unep (2023). UNEP and UN Climate Change provide fashion communicators with practical guide to contribute to sustainable change. [online] UN Environment. Available at: </a:t>
            </a:r>
            <a:r>
              <a:rPr lang="en-OM" dirty="0">
                <a:solidFill>
                  <a:srgbClr val="0563C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https://www.unep.org/news-and-stories/press-release/unep-and-un-climate-change-provide-fashion-communicators-practical?utm_source=chatgpt.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 [Accessed 5 Oct. 2025] </a:t>
            </a:r>
          </a:p>
          <a:p>
            <a:endParaRPr lang="en-OM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Johnson, S. (2025). ‘Dead white person’s clothes’ mount up as Ghana’s Kantamanto market struggles to rebuild after fire. [online] the Guardian. Available at: </a:t>
            </a:r>
            <a:r>
              <a:rPr lang="en-OM" dirty="0">
                <a:solidFill>
                  <a:srgbClr val="0563C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https://www.theguardian.com/global-development/2025/feb/24/ghana-clothes-market-fire-kantamanto-rebuild?utm_source=chatgpt.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 [Accessed 5 Oct. 2025] </a:t>
            </a:r>
          </a:p>
          <a:p>
            <a:endParaRPr lang="en-OM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Jordan, L. (2025). Discarded clothes from UK brands dumped in protected Ghana wetlands. [online] the Guardian. Available at: </a:t>
            </a:r>
            <a:r>
              <a:rPr lang="en-OM" dirty="0">
                <a:solidFill>
                  <a:srgbClr val="0563C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https://www.theguardian.com/world/2025/jun/18/discarded-clothes-from-uk-brands-dumped-in-protected-ghana-wetlands?utm_source=chatgpt.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 [Accessed 5 Oct. 2025] </a:t>
            </a:r>
          </a:p>
          <a:p>
            <a:endParaRPr lang="en-OM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KOKUTSE, F. (2024). Fast fashion waste is polluting Africa. In Ghana, designers find use for discarded clothing. [online] AP News. Available at: </a:t>
            </a:r>
            <a:r>
              <a:rPr lang="en-OM" dirty="0">
                <a:solidFill>
                  <a:srgbClr val="0563C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https://apnews.com/article/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ghana-fashion-waste-clothing-pollution-0809f25605722a53658bf21d7d9b1548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 [Accessed 5 Oct. 2025] </a:t>
            </a:r>
          </a:p>
          <a:p>
            <a:endParaRPr lang="en-OM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Webb, B. (2025). The Or Foundation leads the industry response to the Kantamanto Market fire. Here’s what it means for sustainable fashion. [online] Vogue Business. Available at: </a:t>
            </a:r>
            <a:r>
              <a:rPr lang="en-OM" dirty="0">
                <a:solidFill>
                  <a:srgbClr val="0563C1"/>
                </a:solidFill>
                <a:latin typeface="Source Sans Pro" panose="020B0503030403020204" pitchFamily="34" charset="0"/>
                <a:ea typeface="Source Sans Pro" panose="020B0503030403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https://www.voguebusiness.com/story/sustainability/what-the-kantamanto-market-fire-means-for-sustainable-fashion?utm_source=chatgpt.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</a:t>
            </a:r>
            <a:r>
              <a:rPr lang="en-OM" dirty="0">
                <a:latin typeface="Source Sans Pro" panose="020B0503030403020204" pitchFamily="34" charset="0"/>
                <a:ea typeface="Source Sans Pro" panose="020B0503030403020204" pitchFamily="34" charset="0"/>
              </a:rPr>
              <a:t> [Accessed 5 Oct. 2025] </a:t>
            </a:r>
          </a:p>
          <a:p>
            <a:endParaRPr lang="en-OM" dirty="0"/>
          </a:p>
        </p:txBody>
      </p:sp>
    </p:spTree>
    <p:extLst>
      <p:ext uri="{BB962C8B-B14F-4D97-AF65-F5344CB8AC3E}">
        <p14:creationId xmlns:p14="http://schemas.microsoft.com/office/powerpoint/2010/main" val="13415107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694</Words>
  <Application>Microsoft Macintosh PowerPoint</Application>
  <PresentationFormat>Custom</PresentationFormat>
  <Paragraphs>45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Al Yaman Jamil Abdullah Al Naabi (student)</cp:lastModifiedBy>
  <cp:revision>6</cp:revision>
  <dcterms:created xsi:type="dcterms:W3CDTF">2025-10-05T14:24:28Z</dcterms:created>
  <dcterms:modified xsi:type="dcterms:W3CDTF">2025-10-05T16:40:10Z</dcterms:modified>
</cp:coreProperties>
</file>